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5"/>
  </p:notesMasterIdLst>
  <p:handoutMasterIdLst>
    <p:handoutMasterId r:id="rId36"/>
  </p:handoutMasterIdLst>
  <p:sldIdLst>
    <p:sldId id="603" r:id="rId8"/>
    <p:sldId id="2340" r:id="rId9"/>
    <p:sldId id="739" r:id="rId10"/>
    <p:sldId id="2381" r:id="rId11"/>
    <p:sldId id="2371" r:id="rId12"/>
    <p:sldId id="2370" r:id="rId13"/>
    <p:sldId id="2372" r:id="rId14"/>
    <p:sldId id="2374" r:id="rId15"/>
    <p:sldId id="2375" r:id="rId16"/>
    <p:sldId id="2376" r:id="rId17"/>
    <p:sldId id="2377" r:id="rId18"/>
    <p:sldId id="2378" r:id="rId19"/>
    <p:sldId id="2373" r:id="rId20"/>
    <p:sldId id="2380" r:id="rId21"/>
    <p:sldId id="2379" r:id="rId22"/>
    <p:sldId id="2382" r:id="rId23"/>
    <p:sldId id="2424" r:id="rId24"/>
    <p:sldId id="2425" r:id="rId25"/>
    <p:sldId id="2383" r:id="rId26"/>
    <p:sldId id="2426" r:id="rId27"/>
    <p:sldId id="2427" r:id="rId28"/>
    <p:sldId id="2428" r:id="rId29"/>
    <p:sldId id="2429" r:id="rId30"/>
    <p:sldId id="2430" r:id="rId31"/>
    <p:sldId id="2362" r:id="rId32"/>
    <p:sldId id="741" r:id="rId33"/>
    <p:sldId id="582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60D3"/>
    <a:srgbClr val="91A2BF"/>
    <a:srgbClr val="595757"/>
    <a:srgbClr val="E0E0E0"/>
    <a:srgbClr val="221815"/>
    <a:srgbClr val="1D1D1A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9308" y="5337619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" y="5337619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7124655" cy="337561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CheckPoint</a:t>
            </a:r>
            <a:endParaRPr lang="en-US" altLang="zh-CN" sz="9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存储优化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325A2-4925-944A-97EE-C9FE2680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Disaster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75972C-5FEC-2D40-B2BF-84B7CEFDD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大模型因为模型参数量太大，需要切分到不同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有独立的模型权重参数。</a:t>
            </a:r>
            <a:endParaRPr lang="en-US" altLang="zh-CN" dirty="0"/>
          </a:p>
          <a:p>
            <a:pPr lvl="1"/>
            <a:r>
              <a:rPr lang="en-US" altLang="zh-CN" b="1" dirty="0"/>
              <a:t>Save</a:t>
            </a:r>
            <a:r>
              <a:rPr lang="zh-CN" altLang="en-US" b="1" dirty="0"/>
              <a:t>：</a:t>
            </a:r>
            <a:r>
              <a:rPr lang="zh-CN" altLang="en-US" dirty="0"/>
              <a:t>保存一次完整 </a:t>
            </a:r>
            <a:r>
              <a:rPr lang="en-US" altLang="zh-CN" dirty="0"/>
              <a:t>Checkpoint</a:t>
            </a:r>
            <a:r>
              <a:rPr lang="zh-CN" altLang="en-US" dirty="0"/>
              <a:t> 需要聚合所有 </a:t>
            </a:r>
            <a:r>
              <a:rPr lang="en-US" altLang="zh-CN" dirty="0"/>
              <a:t>NPU</a:t>
            </a:r>
            <a:r>
              <a:rPr lang="zh-CN" altLang="en-US" dirty="0"/>
              <a:t> 的权重信息，然后再回传对象存储服务器。</a:t>
            </a:r>
            <a:endParaRPr lang="en-US" altLang="zh-CN" dirty="0"/>
          </a:p>
          <a:p>
            <a:pPr lvl="1"/>
            <a:r>
              <a:rPr lang="en-US" altLang="zh-CN" b="1" dirty="0"/>
              <a:t>Write</a:t>
            </a:r>
            <a:r>
              <a:rPr lang="zh-CN" altLang="en-US" b="1" dirty="0"/>
              <a:t>：</a:t>
            </a:r>
            <a:r>
              <a:rPr lang="zh-CN" altLang="en-US" dirty="0"/>
              <a:t>加载一次 </a:t>
            </a:r>
            <a:r>
              <a:rPr lang="en-US" altLang="zh-CN" dirty="0"/>
              <a:t>Checkpoint</a:t>
            </a:r>
            <a:r>
              <a:rPr lang="zh-CN" altLang="en-US" dirty="0"/>
              <a:t> 需要把聚合后的模型权重按照 </a:t>
            </a:r>
            <a:r>
              <a:rPr lang="en-US" altLang="zh-CN" dirty="0"/>
              <a:t>AI</a:t>
            </a:r>
            <a:r>
              <a:rPr lang="zh-CN" altLang="en-US" dirty="0"/>
              <a:t> 集群分布进行切分，逐个 </a:t>
            </a:r>
            <a:r>
              <a:rPr lang="en-US" altLang="zh-CN" dirty="0"/>
              <a:t>NPU</a:t>
            </a:r>
            <a:r>
              <a:rPr lang="zh-CN" altLang="en-US" dirty="0"/>
              <a:t> 加载。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FB7F8-639E-1948-B90B-1050FE4DA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472" y="3204529"/>
            <a:ext cx="6840510" cy="3157982"/>
          </a:xfrm>
          <a:prstGeom prst="rect">
            <a:avLst/>
          </a:prstGeom>
        </p:spPr>
      </p:pic>
      <p:sp>
        <p:nvSpPr>
          <p:cNvPr id="8" name="右大括号 7">
            <a:extLst>
              <a:ext uri="{FF2B5EF4-FFF2-40B4-BE49-F238E27FC236}">
                <a16:creationId xmlns:a16="http://schemas.microsoft.com/office/drawing/2014/main" id="{CA1FDDB6-2697-CB45-8BB5-C014DE1B5365}"/>
              </a:ext>
            </a:extLst>
          </p:cNvPr>
          <p:cNvSpPr/>
          <p:nvPr/>
        </p:nvSpPr>
        <p:spPr>
          <a:xfrm flipH="1">
            <a:off x="2690162" y="3429000"/>
            <a:ext cx="189187" cy="2709041"/>
          </a:xfrm>
          <a:prstGeom prst="rightBrace">
            <a:avLst/>
          </a:prstGeom>
          <a:ln w="28575">
            <a:solidFill>
              <a:srgbClr val="0160D3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D0D2E4-3D2F-AF49-85B9-A4B29785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01" y="4586670"/>
            <a:ext cx="1219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149108-7D09-584D-BFCE-1E3E8DD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case?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B755AD-2C19-C046-9F6B-13C848B64D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什么时候应该完整保存 </a:t>
            </a:r>
            <a:r>
              <a:rPr lang="en-US" altLang="zh-CN" dirty="0"/>
              <a:t>Checkpoint</a:t>
            </a:r>
            <a:r>
              <a:rPr lang="zh-CN" altLang="en-US" dirty="0"/>
              <a:t>、什么时候直接保存单个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加载时什么时候对完整 </a:t>
            </a:r>
            <a:r>
              <a:rPr lang="en-US" altLang="zh-CN" dirty="0"/>
              <a:t>Checkpoint</a:t>
            </a:r>
            <a:r>
              <a:rPr lang="zh-CN" altLang="en-US" dirty="0"/>
              <a:t> 进行切分后加载，什么时候直接加载？</a:t>
            </a:r>
          </a:p>
        </p:txBody>
      </p:sp>
    </p:spTree>
    <p:extLst>
      <p:ext uri="{BB962C8B-B14F-4D97-AF65-F5344CB8AC3E}">
        <p14:creationId xmlns:p14="http://schemas.microsoft.com/office/powerpoint/2010/main" val="14766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3632EC5-68E8-5D4E-A27C-E36BC41C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case?</a:t>
            </a:r>
            <a:r>
              <a:rPr lang="zh-CN" altLang="en-US" dirty="0"/>
              <a:t> 以千亿模型为例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6A80DB-7EDE-A449-87DE-4D441809A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0" y="1360170"/>
            <a:ext cx="5795908" cy="4994910"/>
          </a:xfrm>
        </p:spPr>
        <p:txBody>
          <a:bodyPr anchor="ctr"/>
          <a:lstStyle/>
          <a:p>
            <a:r>
              <a:rPr kumimoji="1" lang="zh-CN" altLang="en-US" dirty="0"/>
              <a:t>数据湖保存分片的 </a:t>
            </a:r>
            <a:r>
              <a:rPr kumimoji="1" lang="en-US" altLang="zh-CN" dirty="0"/>
              <a:t>CKPT</a:t>
            </a:r>
            <a:r>
              <a:rPr kumimoji="1" lang="zh-CN" altLang="en-US" dirty="0"/>
              <a:t> 和完整的 </a:t>
            </a:r>
            <a:r>
              <a:rPr kumimoji="1" lang="en-US" altLang="zh-CN" dirty="0"/>
              <a:t>CKPT</a:t>
            </a:r>
          </a:p>
          <a:p>
            <a:r>
              <a:rPr kumimoji="1" lang="zh-CN" altLang="en-US" dirty="0"/>
              <a:t>程序定期保存分片 </a:t>
            </a:r>
            <a:r>
              <a:rPr kumimoji="1" lang="en-US" altLang="zh-CN" dirty="0"/>
              <a:t>CKPT</a:t>
            </a:r>
            <a:r>
              <a:rPr kumimoji="1" lang="zh-CN" altLang="en-US" dirty="0"/>
              <a:t>，定期汇聚分片 </a:t>
            </a:r>
            <a:r>
              <a:rPr kumimoji="1" lang="en-US" altLang="zh-CN" dirty="0"/>
              <a:t>CKPT</a:t>
            </a:r>
          </a:p>
          <a:p>
            <a:r>
              <a:rPr kumimoji="1" lang="zh-CN" altLang="en-US" dirty="0"/>
              <a:t>如果没有节点坏掉，中断恢复直接拉起分片存储的 </a:t>
            </a:r>
            <a:r>
              <a:rPr kumimoji="1" lang="en-US" altLang="zh-CN" dirty="0"/>
              <a:t>CKPT</a:t>
            </a:r>
            <a:r>
              <a:rPr kumimoji="1" lang="zh-CN" altLang="en-US" dirty="0"/>
              <a:t>，便于加载</a:t>
            </a:r>
            <a:endParaRPr kumimoji="1" lang="en-US" altLang="zh-CN" dirty="0"/>
          </a:p>
          <a:p>
            <a:r>
              <a:rPr kumimoji="1" lang="zh-CN" altLang="en-US" dirty="0"/>
              <a:t>如果节点坏掉，使用完整的 </a:t>
            </a:r>
            <a:r>
              <a:rPr kumimoji="1" lang="en-US" altLang="zh-CN" dirty="0"/>
              <a:t>CKPT</a:t>
            </a:r>
            <a:r>
              <a:rPr kumimoji="1" lang="zh-CN" altLang="en-US" dirty="0"/>
              <a:t> 根据新的分布式策略进行切分后重新拉起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389551-86C2-BB42-83FD-E3CF4AB7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5" y="1978025"/>
            <a:ext cx="4165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8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09BCF0-7680-8A4D-AE22-CFF92F7912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大模型</a:t>
            </a:r>
            <a:r>
              <a:rPr lang="en-US" altLang="zh-CN" dirty="0"/>
              <a:t>CKPT</a:t>
            </a:r>
          </a:p>
          <a:p>
            <a:r>
              <a:rPr lang="zh-CN" altLang="en-US" dirty="0"/>
              <a:t>优化分析</a:t>
            </a:r>
          </a:p>
        </p:txBody>
      </p:sp>
    </p:spTree>
    <p:extLst>
      <p:ext uri="{BB962C8B-B14F-4D97-AF65-F5344CB8AC3E}">
        <p14:creationId xmlns:p14="http://schemas.microsoft.com/office/powerpoint/2010/main" val="2041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FD0484-97F7-4646-90A2-00C3E08F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</a:t>
            </a:r>
            <a:r>
              <a:rPr lang="zh-CN" altLang="en-US" dirty="0"/>
              <a:t> 文件分析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0955EA-7885-8B40-B098-007EF68EA6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Checkpoint</a:t>
            </a:r>
            <a:r>
              <a:rPr lang="zh-CN" altLang="en-US" dirty="0"/>
              <a:t> 主要存储是网络模型状态的元数据</a:t>
            </a:r>
            <a:endParaRPr lang="en-US" altLang="zh-CN" dirty="0"/>
          </a:p>
          <a:p>
            <a:pPr lvl="1"/>
            <a:r>
              <a:rPr lang="zh-CN" altLang="en-US" dirty="0"/>
              <a:t>网络模型权重参数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</a:p>
          <a:p>
            <a:pPr lvl="1"/>
            <a:r>
              <a:rPr lang="zh-CN" altLang="en-US" dirty="0"/>
              <a:t>网络模型梯度参数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</a:p>
          <a:p>
            <a:pPr lvl="1"/>
            <a:r>
              <a:rPr lang="zh-CN" altLang="en-US" dirty="0"/>
              <a:t>优化器状态信息 </a:t>
            </a:r>
            <a:r>
              <a:rPr lang="en-US" altLang="zh-CN" dirty="0"/>
              <a:t>Optimizer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zh-CN" altLang="en-US" dirty="0"/>
              <a:t>训练状态信息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zh-CN" altLang="en-US" dirty="0"/>
              <a:t>配置信息 </a:t>
            </a:r>
            <a:r>
              <a:rPr lang="en-US" altLang="zh-CN" dirty="0"/>
              <a:t>Configure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Checkpoint</a:t>
            </a:r>
            <a:r>
              <a:rPr lang="zh-CN" altLang="en-US" sz="2000" dirty="0"/>
              <a:t> 用途：故障快速恢复、二次训练、模型微调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Checkpoint</a:t>
            </a:r>
            <a:r>
              <a:rPr lang="zh-CN" altLang="en-US" sz="2000" dirty="0"/>
              <a:t> 保存加载：</a:t>
            </a:r>
            <a:r>
              <a:rPr lang="en-US" altLang="zh-CN" sz="2000" dirty="0"/>
              <a:t>torch.save()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torch.load</a:t>
            </a:r>
            <a:r>
              <a:rPr lang="en-US" altLang="zh-CN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2388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E1B90F-57A2-8D42-890E-48B2AC31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torch.save()</a:t>
            </a:r>
            <a:r>
              <a:rPr lang="zh-CN" altLang="en-US" dirty="0"/>
              <a:t> 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560EE-5FDA-474C-87C0-2770DDDE1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网络模型在训练过程中会间隔一定时间保存一次 </a:t>
            </a:r>
            <a:r>
              <a:rPr lang="en-US" altLang="zh-CN" dirty="0"/>
              <a:t>Checkpoint</a:t>
            </a:r>
            <a:r>
              <a:rPr lang="zh-CN" altLang="en-US" dirty="0"/>
              <a:t>，用来记录当前训练的状态信息。</a:t>
            </a:r>
            <a:endParaRPr lang="en-US" altLang="zh-CN" dirty="0"/>
          </a:p>
          <a:p>
            <a:r>
              <a:rPr lang="en-US" altLang="zh-CN" dirty="0"/>
              <a:t>save()</a:t>
            </a:r>
            <a:r>
              <a:rPr lang="zh-CN" altLang="en-US" dirty="0"/>
              <a:t> 数据序列化过程主要步骤：</a:t>
            </a:r>
            <a:endParaRPr lang="en-US" altLang="zh-CN" dirty="0"/>
          </a:p>
          <a:p>
            <a:pPr lvl="1"/>
            <a:r>
              <a:rPr lang="en-US" altLang="zh-CN" dirty="0"/>
              <a:t>pickler</a:t>
            </a:r>
            <a:r>
              <a:rPr lang="zh-CN" altLang="en-US" dirty="0"/>
              <a:t> 元数据序列化</a:t>
            </a:r>
            <a:endParaRPr lang="en-US" altLang="zh-CN" dirty="0"/>
          </a:p>
          <a:p>
            <a:pPr lvl="1"/>
            <a:r>
              <a:rPr lang="en-US" altLang="zh-CN" dirty="0"/>
              <a:t>save</a:t>
            </a:r>
            <a:r>
              <a:rPr lang="zh-CN" altLang="en-US" dirty="0"/>
              <a:t> 存储数据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1183C8B-51E2-7D4F-BDCC-ECE39320895D}"/>
              </a:ext>
            </a:extLst>
          </p:cNvPr>
          <p:cNvSpPr txBox="1">
            <a:spLocks/>
          </p:cNvSpPr>
          <p:nvPr/>
        </p:nvSpPr>
        <p:spPr>
          <a:xfrm>
            <a:off x="742036" y="5041417"/>
            <a:ext cx="3727648" cy="104052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/>
              <a:t>data.pkl</a:t>
            </a:r>
            <a:endParaRPr lang="en-US" altLang="zh-CN" dirty="0"/>
          </a:p>
          <a:p>
            <a:pPr lvl="1"/>
            <a:r>
              <a:rPr lang="en-US" altLang="zh-CN" dirty="0"/>
              <a:t>data/</a:t>
            </a:r>
            <a:r>
              <a:rPr lang="en-US" altLang="zh-CN" dirty="0" err="1"/>
              <a:t>id_N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5B5C0F3-E0F6-A74B-AFE2-701A2B4DFBA1}"/>
              </a:ext>
            </a:extLst>
          </p:cNvPr>
          <p:cNvSpPr txBox="1">
            <a:spLocks/>
          </p:cNvSpPr>
          <p:nvPr/>
        </p:nvSpPr>
        <p:spPr>
          <a:xfrm>
            <a:off x="2059377" y="3751800"/>
            <a:ext cx="3816985" cy="49424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rgbClr val="C00000"/>
                </a:solidFill>
              </a:rPr>
              <a:t>实际存储的张量 </a:t>
            </a:r>
            <a:r>
              <a:rPr lang="en-US" altLang="zh-CN" dirty="0">
                <a:solidFill>
                  <a:srgbClr val="C00000"/>
                </a:solidFill>
              </a:rPr>
              <a:t>Tensor</a:t>
            </a:r>
            <a:r>
              <a:rPr lang="zh-CN" altLang="en-US" dirty="0">
                <a:solidFill>
                  <a:srgbClr val="C00000"/>
                </a:solidFill>
              </a:rPr>
              <a:t> 数据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4D5E838-8C52-B247-8610-7A319C780FA1}"/>
              </a:ext>
            </a:extLst>
          </p:cNvPr>
          <p:cNvSpPr txBox="1">
            <a:spLocks/>
          </p:cNvSpPr>
          <p:nvPr/>
        </p:nvSpPr>
        <p:spPr>
          <a:xfrm>
            <a:off x="6024372" y="3745748"/>
            <a:ext cx="3816985" cy="1593507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rgbClr val="C00000"/>
                </a:solidFill>
              </a:rPr>
              <a:t>网络模型结构信息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数据类型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序列化后模型层的 </a:t>
            </a:r>
            <a:r>
              <a:rPr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F4D7E6F0-5F63-5C4A-A5A8-58CCB91DBEE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80138" y="3289738"/>
            <a:ext cx="1287732" cy="462062"/>
          </a:xfrm>
          <a:prstGeom prst="bentConnector2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EA7BCF38-FB62-EE41-898E-DCAFA360486D}"/>
              </a:ext>
            </a:extLst>
          </p:cNvPr>
          <p:cNvCxnSpPr>
            <a:cxnSpLocks/>
          </p:cNvCxnSpPr>
          <p:nvPr/>
        </p:nvCxnSpPr>
        <p:spPr>
          <a:xfrm>
            <a:off x="3478924" y="2729923"/>
            <a:ext cx="3833180" cy="1034290"/>
          </a:xfrm>
          <a:prstGeom prst="bentConnector3">
            <a:avLst>
              <a:gd name="adj1" fmla="val 99904"/>
            </a:avLst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E1B90F-57A2-8D42-890E-48B2AC31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torch.load()</a:t>
            </a:r>
            <a:r>
              <a:rPr lang="zh-CN" altLang="en-US" dirty="0"/>
              <a:t> 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560EE-5FDA-474C-87C0-2770DDDE1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save()</a:t>
            </a:r>
            <a:r>
              <a:rPr lang="zh-CN" altLang="en-US" dirty="0"/>
              <a:t> 的逆操作过程，数据根据 </a:t>
            </a:r>
            <a:r>
              <a:rPr lang="en-US" altLang="zh-CN" dirty="0"/>
              <a:t>I/O</a:t>
            </a:r>
            <a:r>
              <a:rPr lang="zh-CN" altLang="en-US" dirty="0"/>
              <a:t> 顺序读，不做过度的分析。</a:t>
            </a:r>
            <a:endParaRPr lang="en-US" altLang="zh-CN" dirty="0"/>
          </a:p>
          <a:p>
            <a:r>
              <a:rPr lang="en-US" altLang="zh-CN" dirty="0"/>
              <a:t>load()</a:t>
            </a:r>
            <a:r>
              <a:rPr lang="zh-CN" altLang="en-US" dirty="0"/>
              <a:t> 数据反序列化过程主要步骤：</a:t>
            </a:r>
            <a:endParaRPr lang="en-US" altLang="zh-CN" dirty="0"/>
          </a:p>
          <a:p>
            <a:pPr lvl="1"/>
            <a:r>
              <a:rPr lang="en-US" altLang="zh-CN" dirty="0"/>
              <a:t>pickler</a:t>
            </a:r>
            <a:r>
              <a:rPr lang="zh-CN" altLang="en-US" dirty="0"/>
              <a:t> 元数据反序列化</a:t>
            </a:r>
            <a:endParaRPr lang="en-US" altLang="zh-CN" dirty="0"/>
          </a:p>
          <a:p>
            <a:pPr lvl="1"/>
            <a:r>
              <a:rPr lang="en-US" altLang="zh-CN" dirty="0"/>
              <a:t>read</a:t>
            </a:r>
            <a:r>
              <a:rPr lang="zh-CN" altLang="en-US" dirty="0"/>
              <a:t> 读取 </a:t>
            </a:r>
            <a:r>
              <a:rPr lang="en-US" altLang="zh-CN" dirty="0"/>
              <a:t>key</a:t>
            </a:r>
            <a:r>
              <a:rPr lang="zh-CN" altLang="en-US" dirty="0"/>
              <a:t> 对应的</a:t>
            </a:r>
            <a:r>
              <a:rPr lang="en-US" altLang="zh-CN" dirty="0"/>
              <a:t>value</a:t>
            </a:r>
            <a:r>
              <a:rPr lang="zh-CN" altLang="en-US" dirty="0"/>
              <a:t> 数据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1183C8B-51E2-7D4F-BDCC-ECE39320895D}"/>
              </a:ext>
            </a:extLst>
          </p:cNvPr>
          <p:cNvSpPr txBox="1">
            <a:spLocks/>
          </p:cNvSpPr>
          <p:nvPr/>
        </p:nvSpPr>
        <p:spPr>
          <a:xfrm>
            <a:off x="742036" y="5041417"/>
            <a:ext cx="3727648" cy="104052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data/</a:t>
            </a:r>
            <a:r>
              <a:rPr lang="en-US" altLang="zh-CN" dirty="0" err="1"/>
              <a:t>id_N</a:t>
            </a:r>
            <a:endParaRPr lang="zh-CN" altLang="en-US" dirty="0"/>
          </a:p>
          <a:p>
            <a:pPr lvl="1"/>
            <a:r>
              <a:rPr lang="en-US" altLang="zh-CN" dirty="0" err="1"/>
              <a:t>data.pkl</a:t>
            </a:r>
            <a:endParaRPr lang="en-US" altLang="zh-CN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5B5C0F3-E0F6-A74B-AFE2-701A2B4DFBA1}"/>
              </a:ext>
            </a:extLst>
          </p:cNvPr>
          <p:cNvSpPr txBox="1">
            <a:spLocks/>
          </p:cNvSpPr>
          <p:nvPr/>
        </p:nvSpPr>
        <p:spPr>
          <a:xfrm>
            <a:off x="2059377" y="3751800"/>
            <a:ext cx="3816985" cy="49424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rgbClr val="C00000"/>
                </a:solidFill>
              </a:rPr>
              <a:t>实际存储的张量 </a:t>
            </a:r>
            <a:r>
              <a:rPr lang="en-US" altLang="zh-CN" dirty="0">
                <a:solidFill>
                  <a:srgbClr val="C00000"/>
                </a:solidFill>
              </a:rPr>
              <a:t>Tensor</a:t>
            </a:r>
            <a:r>
              <a:rPr lang="zh-CN" altLang="en-US" dirty="0">
                <a:solidFill>
                  <a:srgbClr val="C00000"/>
                </a:solidFill>
              </a:rPr>
              <a:t> 数据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B4D5E838-8C52-B247-8610-7A319C780FA1}"/>
              </a:ext>
            </a:extLst>
          </p:cNvPr>
          <p:cNvSpPr txBox="1">
            <a:spLocks/>
          </p:cNvSpPr>
          <p:nvPr/>
        </p:nvSpPr>
        <p:spPr>
          <a:xfrm>
            <a:off x="6024372" y="3745748"/>
            <a:ext cx="3816985" cy="1593507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>
                <a:solidFill>
                  <a:srgbClr val="C00000"/>
                </a:solidFill>
              </a:rPr>
              <a:t>网络模型结构信息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数据类型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序列化后模型层的 </a:t>
            </a:r>
            <a:r>
              <a:rPr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F4D7E6F0-5F63-5C4A-A5A8-58CCB91DBEE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438401" y="4246045"/>
            <a:ext cx="1529469" cy="1093212"/>
          </a:xfrm>
          <a:prstGeom prst="bentConnector2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EA7BCF38-FB62-EE41-898E-DCAFA360486D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438401" y="5339255"/>
            <a:ext cx="5494464" cy="462456"/>
          </a:xfrm>
          <a:prstGeom prst="bentConnector2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9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训练时候 </a:t>
            </a:r>
            <a:r>
              <a:rPr lang="en-US" altLang="zh-CN" dirty="0"/>
              <a:t>Checkpoint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9D880F-B4F6-D746-A9D4-96162D59D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优化 </a:t>
            </a:r>
            <a:r>
              <a:rPr lang="en-US" altLang="zh-CN" sz="2000" dirty="0"/>
              <a:t>Checkpoint </a:t>
            </a:r>
            <a:r>
              <a:rPr lang="zh-CN" altLang="en-US" sz="2000" dirty="0"/>
              <a:t>保存和加载过程，缩短 </a:t>
            </a:r>
            <a:r>
              <a:rPr lang="en-US" altLang="zh-CN" sz="2000" dirty="0"/>
              <a:t>Checkpoint </a:t>
            </a:r>
            <a:r>
              <a:rPr lang="zh-CN" altLang="en-US" sz="2000" dirty="0"/>
              <a:t>耗时，减少训练中断时间。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32C4-72F6-FB45-B0C0-EA08225B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481" y="3506521"/>
            <a:ext cx="10181780" cy="15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2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 </a:t>
            </a:r>
            <a:r>
              <a:rPr lang="en-US" altLang="zh-CN" dirty="0"/>
              <a:t>Checkpoint</a:t>
            </a:r>
            <a:r>
              <a:rPr lang="zh-CN" altLang="en-US" dirty="0"/>
              <a:t> 优化方案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32C4-72F6-FB45-B0C0-EA08225B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0" y="4604853"/>
            <a:ext cx="10181780" cy="153877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C4A451E-8B8F-BC42-BE10-0842ABE4A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661568"/>
              </p:ext>
            </p:extLst>
          </p:nvPr>
        </p:nvGraphicFramePr>
        <p:xfrm>
          <a:off x="777766" y="1398202"/>
          <a:ext cx="10411503" cy="2843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0501">
                  <a:extLst>
                    <a:ext uri="{9D8B030D-6E8A-4147-A177-3AD203B41FA5}">
                      <a16:colId xmlns:a16="http://schemas.microsoft.com/office/drawing/2014/main" val="1770190628"/>
                    </a:ext>
                  </a:extLst>
                </a:gridCol>
                <a:gridCol w="4748588">
                  <a:extLst>
                    <a:ext uri="{9D8B030D-6E8A-4147-A177-3AD203B41FA5}">
                      <a16:colId xmlns:a16="http://schemas.microsoft.com/office/drawing/2014/main" val="2466904123"/>
                    </a:ext>
                  </a:extLst>
                </a:gridCol>
                <a:gridCol w="2192414">
                  <a:extLst>
                    <a:ext uri="{9D8B030D-6E8A-4147-A177-3AD203B41FA5}">
                      <a16:colId xmlns:a16="http://schemas.microsoft.com/office/drawing/2014/main" val="1093208257"/>
                    </a:ext>
                  </a:extLst>
                </a:gridCol>
              </a:tblGrid>
              <a:tr h="406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latin typeface="Gill Sans MT" panose="020B0502020104020203" pitchFamily="34" charset="0"/>
                        </a:rPr>
                        <a:t>优化思路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latin typeface="Gill Sans MT" panose="020B0502020104020203" pitchFamily="34" charset="0"/>
                        </a:rPr>
                        <a:t>优化路径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latin typeface="Gill Sans MT" panose="020B0502020104020203" pitchFamily="34" charset="0"/>
                        </a:rPr>
                        <a:t>成熟度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787940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将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CKPT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模型数据存放在数据湖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05271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CKPT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的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过程从同步到异步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3854238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CKPT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流式分块存储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06249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多文件加速聚合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049800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本地内存缓存，同步写内存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997161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数据拷贝过程使用零拷贝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47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18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433BF-2E75-F348-B856-80E6A847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558414"/>
            <a:ext cx="10388929" cy="589190"/>
          </a:xfrm>
        </p:spPr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将</a:t>
            </a:r>
            <a:r>
              <a:rPr lang="en-US" altLang="zh-CN" dirty="0">
                <a:latin typeface="Gill Sans MT" panose="020B0502020104020203" pitchFamily="34" charset="0"/>
              </a:rPr>
              <a:t>CKPT</a:t>
            </a:r>
            <a:r>
              <a:rPr lang="zh-CN" altLang="en-US" dirty="0">
                <a:latin typeface="Gill Sans MT" panose="020B0502020104020203" pitchFamily="34" charset="0"/>
              </a:rPr>
              <a:t>模型数据存放在数据湖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435D00-2E15-E641-A0C2-0389588E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237" y="2469987"/>
            <a:ext cx="8692288" cy="3967201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CE42615-889D-1E47-8CD6-1FFFD9CBC22A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1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B4C84-7AF0-C34D-AEF7-EBEE4206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1"/>
            <a:ext cx="10963473" cy="5125370"/>
          </a:xfrm>
        </p:spPr>
        <p:txBody>
          <a:bodyPr/>
          <a:lstStyle/>
          <a:p>
            <a:r>
              <a:rPr lang="zh-CN" altLang="en-US" dirty="0"/>
              <a:t>单节点：每个训练节点使用更快的</a:t>
            </a:r>
            <a:r>
              <a:rPr lang="en-US" altLang="zh-CN" dirty="0"/>
              <a:t>NVME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r>
              <a:rPr lang="zh-CN" altLang="en-US" dirty="0"/>
              <a:t>代替</a:t>
            </a:r>
            <a:r>
              <a:rPr lang="en-US" altLang="zh-CN" dirty="0"/>
              <a:t>HDD</a:t>
            </a:r>
            <a:r>
              <a:rPr lang="zh-CN" altLang="en-US" dirty="0"/>
              <a:t>进行存储，再分层回传数据湖；</a:t>
            </a:r>
            <a:endParaRPr lang="en-US" altLang="zh-CN" dirty="0"/>
          </a:p>
          <a:p>
            <a:r>
              <a:rPr lang="zh-CN" altLang="en-US" dirty="0"/>
              <a:t>多节点：一个节点挂了，其</a:t>
            </a:r>
            <a:r>
              <a:rPr lang="en-US" altLang="zh-CN" dirty="0"/>
              <a:t>CKPT</a:t>
            </a:r>
            <a:r>
              <a:rPr lang="zh-CN" altLang="en-US" dirty="0"/>
              <a:t>被其他节点代替继续进行训练；</a:t>
            </a:r>
            <a:endParaRPr lang="en-US" altLang="zh-CN" dirty="0"/>
          </a:p>
          <a:p>
            <a:r>
              <a:rPr lang="zh-CN" altLang="en-US" b="1" dirty="0"/>
              <a:t>优点：大容量、高吞吐、数据可共享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33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433BF-2E75-F348-B856-80E6A847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558414"/>
            <a:ext cx="10388929" cy="589190"/>
          </a:xfrm>
        </p:spPr>
        <p:txBody>
          <a:bodyPr/>
          <a:lstStyle/>
          <a:p>
            <a:r>
              <a:rPr lang="en-US" altLang="zh-CN" dirty="0"/>
              <a:t>save()</a:t>
            </a:r>
            <a:r>
              <a:rPr lang="zh-CN" altLang="en-US" dirty="0"/>
              <a:t> 过程由同步到异步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E42615-889D-1E47-8CD6-1FFFD9CBC22A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2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B4C84-7AF0-C34D-AEF7-EBEE4206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1"/>
            <a:ext cx="10963473" cy="5125370"/>
          </a:xfrm>
        </p:spPr>
        <p:txBody>
          <a:bodyPr/>
          <a:lstStyle/>
          <a:p>
            <a:r>
              <a:rPr lang="zh-CN" altLang="en-US" dirty="0"/>
              <a:t>方式：将 </a:t>
            </a:r>
            <a:r>
              <a:rPr lang="en-US" altLang="zh-CN" dirty="0"/>
              <a:t>save()</a:t>
            </a:r>
            <a:r>
              <a:rPr lang="zh-CN" altLang="en-US" dirty="0"/>
              <a:t> 过程与下一轮的训练迭代并行，计算掩盖存储耗时。</a:t>
            </a:r>
            <a:endParaRPr lang="en-US" altLang="zh-CN" dirty="0"/>
          </a:p>
          <a:p>
            <a:r>
              <a:rPr lang="zh-CN" altLang="en-US" dirty="0"/>
              <a:t>问题：系统崩溃、节点挂掉时需要处理数据部分写入逻辑。</a:t>
            </a:r>
            <a:endParaRPr lang="en-US" altLang="zh-CN" dirty="0"/>
          </a:p>
          <a:p>
            <a:r>
              <a:rPr lang="zh-CN" altLang="en-US" dirty="0"/>
              <a:t>方案：</a:t>
            </a:r>
            <a:r>
              <a:rPr lang="en-US" altLang="zh-CN" dirty="0"/>
              <a:t>CKPT</a:t>
            </a:r>
            <a:r>
              <a:rPr lang="zh-CN" altLang="en-US" dirty="0"/>
              <a:t> 添加 </a:t>
            </a:r>
            <a:r>
              <a:rPr lang="en-US" altLang="zh-CN" dirty="0"/>
              <a:t>success</a:t>
            </a:r>
            <a:r>
              <a:rPr lang="zh-CN" altLang="en-US" dirty="0"/>
              <a:t> 标记位便于恢复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E515BE-8A82-5542-AD31-53B0711F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21" y="2799081"/>
            <a:ext cx="679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433BF-2E75-F348-B856-80E6A847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558414"/>
            <a:ext cx="10388929" cy="589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CKPT</a:t>
            </a:r>
            <a:r>
              <a:rPr lang="zh-CN" altLang="en-US" dirty="0">
                <a:latin typeface="Gill Sans MT" panose="020B0502020104020203" pitchFamily="34" charset="0"/>
              </a:rPr>
              <a:t>流式分块存储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E42615-889D-1E47-8CD6-1FFFD9CBC22A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3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B4C84-7AF0-C34D-AEF7-EBEE4206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1"/>
            <a:ext cx="10963473" cy="5125370"/>
          </a:xfrm>
        </p:spPr>
        <p:txBody>
          <a:bodyPr/>
          <a:lstStyle/>
          <a:p>
            <a:r>
              <a:rPr lang="zh-CN" altLang="en-US" dirty="0"/>
              <a:t>采用流式 </a:t>
            </a:r>
            <a:r>
              <a:rPr lang="en-US" altLang="zh-CN" dirty="0"/>
              <a:t>&amp;</a:t>
            </a:r>
            <a:r>
              <a:rPr lang="zh-CN" altLang="en-US" dirty="0"/>
              <a:t> 分块上传的方式，无需等 </a:t>
            </a:r>
            <a:r>
              <a:rPr lang="en-US" altLang="zh-CN" dirty="0"/>
              <a:t>Checkpoint </a:t>
            </a:r>
            <a:r>
              <a:rPr lang="zh-CN" altLang="en-US" dirty="0"/>
              <a:t>全部写完到 </a:t>
            </a:r>
            <a:r>
              <a:rPr lang="en-US" altLang="zh-CN" dirty="0"/>
              <a:t>Memory/SSD</a:t>
            </a:r>
            <a:r>
              <a:rPr lang="zh-CN" altLang="en-US" dirty="0"/>
              <a:t> 就开始向数据湖上传。</a:t>
            </a:r>
            <a:endParaRPr lang="en-US" altLang="zh-CN" dirty="0"/>
          </a:p>
          <a:p>
            <a:r>
              <a:rPr lang="zh-CN" altLang="en-US" dirty="0"/>
              <a:t>问题：系统崩溃、节点挂掉时需要处理数据部分写入逻辑。</a:t>
            </a:r>
            <a:endParaRPr lang="en-US" altLang="zh-CN" dirty="0"/>
          </a:p>
          <a:p>
            <a:r>
              <a:rPr lang="zh-CN" altLang="en-US" dirty="0"/>
              <a:t>方案：</a:t>
            </a:r>
            <a:r>
              <a:rPr lang="en-US" altLang="zh-CN" dirty="0"/>
              <a:t>CKPT</a:t>
            </a:r>
            <a:r>
              <a:rPr lang="zh-CN" altLang="en-US" dirty="0"/>
              <a:t> 添加 </a:t>
            </a:r>
            <a:r>
              <a:rPr lang="en-US" altLang="zh-CN" dirty="0"/>
              <a:t>success</a:t>
            </a:r>
            <a:r>
              <a:rPr lang="zh-CN" altLang="en-US" dirty="0"/>
              <a:t> 标记位便于恢复。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E515BE-8A82-5542-AD31-53B0711F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21" y="2799081"/>
            <a:ext cx="679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6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433BF-2E75-F348-B856-80E6A847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558414"/>
            <a:ext cx="10388929" cy="589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多文件加速聚合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E42615-889D-1E47-8CD6-1FFFD9CBC22A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B4C84-7AF0-C34D-AEF7-EBEE4206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1"/>
            <a:ext cx="10963473" cy="5125370"/>
          </a:xfrm>
        </p:spPr>
        <p:txBody>
          <a:bodyPr/>
          <a:lstStyle/>
          <a:p>
            <a:r>
              <a:rPr lang="en-US" altLang="zh-CN" dirty="0"/>
              <a:t>torch.save()</a:t>
            </a:r>
            <a:r>
              <a:rPr lang="zh-CN" altLang="en-US" dirty="0"/>
              <a:t> 将多个 </a:t>
            </a:r>
            <a:r>
              <a:rPr lang="en-US" altLang="zh-CN" dirty="0"/>
              <a:t>tensor</a:t>
            </a:r>
            <a:r>
              <a:rPr lang="zh-CN" altLang="en-US" dirty="0"/>
              <a:t> 分别写入各自文件 </a:t>
            </a:r>
            <a:r>
              <a:rPr lang="en-US" altLang="zh-CN" dirty="0" err="1"/>
              <a:t>idx</a:t>
            </a:r>
            <a:r>
              <a:rPr lang="zh-CN" altLang="en-US" dirty="0"/>
              <a:t>，对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要求高，写入开销大。</a:t>
            </a:r>
            <a:endParaRPr lang="en-US" altLang="zh-CN" dirty="0"/>
          </a:p>
          <a:p>
            <a:r>
              <a:rPr lang="zh-CN" altLang="en-US" dirty="0"/>
              <a:t>重写 </a:t>
            </a:r>
            <a:r>
              <a:rPr lang="en-US" altLang="zh-CN" dirty="0"/>
              <a:t>torch.save()/load()</a:t>
            </a:r>
            <a:r>
              <a:rPr lang="zh-CN" altLang="en-US" dirty="0"/>
              <a:t> 方法定义数据存储流程，聚合多个 </a:t>
            </a:r>
            <a:r>
              <a:rPr lang="en-US" altLang="zh-CN" dirty="0"/>
              <a:t>tensor</a:t>
            </a:r>
            <a:r>
              <a:rPr lang="zh-CN" altLang="en-US" dirty="0"/>
              <a:t> 数据文件；为了 </a:t>
            </a:r>
            <a:r>
              <a:rPr lang="en-US" altLang="zh-CN" dirty="0"/>
              <a:t>load</a:t>
            </a:r>
            <a:r>
              <a:rPr lang="zh-CN" altLang="en-US" dirty="0"/>
              <a:t> 过程中数据读取，保留每份数据的索引 </a:t>
            </a:r>
            <a:r>
              <a:rPr lang="en-US" altLang="zh-CN" dirty="0"/>
              <a:t>index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7D4B80-DFDE-4343-933E-9D34B6EA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099" y="3226511"/>
            <a:ext cx="10560564" cy="29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5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433BF-2E75-F348-B856-80E6A847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558414"/>
            <a:ext cx="10388929" cy="589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本地内存缓存，同步写内存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E42615-889D-1E47-8CD6-1FFFD9CBC22A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5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B4C84-7AF0-C34D-AEF7-EBEE4206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1"/>
            <a:ext cx="10963473" cy="5125370"/>
          </a:xfrm>
        </p:spPr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对于 </a:t>
            </a:r>
            <a:r>
              <a:rPr lang="en-US" altLang="zh-CN" sz="2000" dirty="0"/>
              <a:t>Latest</a:t>
            </a:r>
            <a:r>
              <a:rPr lang="zh-CN" altLang="en-US" sz="2000" dirty="0"/>
              <a:t> </a:t>
            </a:r>
            <a:r>
              <a:rPr lang="en-US" altLang="zh-CN" sz="2000" dirty="0"/>
              <a:t>Checkpoint </a:t>
            </a:r>
            <a:r>
              <a:rPr lang="zh-CN" altLang="en-US" sz="2000" dirty="0"/>
              <a:t>采用异步写的同时，</a:t>
            </a:r>
            <a:r>
              <a:rPr lang="en-US" altLang="zh-CN" sz="2000" dirty="0"/>
              <a:t>CKPT</a:t>
            </a:r>
            <a:r>
              <a:rPr lang="zh-CN" altLang="en-US" sz="2000" dirty="0"/>
              <a:t> </a:t>
            </a:r>
            <a:r>
              <a:rPr lang="en-US" altLang="zh-CN" sz="2000" dirty="0"/>
              <a:t>save()</a:t>
            </a:r>
            <a:r>
              <a:rPr lang="zh-CN" altLang="en-US" sz="2000" dirty="0"/>
              <a:t> 时驻留在 </a:t>
            </a:r>
            <a:r>
              <a:rPr lang="en-US" altLang="zh-CN" sz="2000" dirty="0"/>
              <a:t>CPU</a:t>
            </a:r>
            <a:r>
              <a:rPr lang="zh-CN" altLang="en-US" sz="2000" dirty="0"/>
              <a:t> 内存，当训练需要恢复时 </a:t>
            </a:r>
            <a:r>
              <a:rPr lang="en-US" altLang="zh-CN" sz="2000" dirty="0"/>
              <a:t>load()</a:t>
            </a:r>
            <a:r>
              <a:rPr lang="zh-CN" altLang="en-US" sz="2000" dirty="0"/>
              <a:t> 直接读取，再从数据湖中读取备份到内存，解决 </a:t>
            </a:r>
            <a:r>
              <a:rPr lang="en-US" altLang="zh-CN" sz="2000" dirty="0"/>
              <a:t>Checkpoint </a:t>
            </a:r>
            <a:r>
              <a:rPr lang="zh-CN" altLang="en-US" sz="2000" dirty="0"/>
              <a:t>快速加载问题。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83F05-0444-B246-ACD7-52632BBA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21" y="2799081"/>
            <a:ext cx="679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433BF-2E75-F348-B856-80E6A847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558414"/>
            <a:ext cx="10388929" cy="5891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数据拷贝过程使用零拷贝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E42615-889D-1E47-8CD6-1FFFD9CBC22A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6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BB4C84-7AF0-C34D-AEF7-EBEE4206C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1"/>
            <a:ext cx="10963473" cy="5125370"/>
          </a:xfrm>
        </p:spPr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通过操作系统的内核技术，实现用户 </a:t>
            </a:r>
            <a:r>
              <a:rPr lang="en-US" altLang="zh-CN" sz="2000" dirty="0"/>
              <a:t>buffer</a:t>
            </a:r>
            <a:r>
              <a:rPr lang="zh-CN" altLang="en-US" sz="2000" dirty="0"/>
              <a:t> 间的数据传递，达到数据零拷贝、内存节省的目的。此时 </a:t>
            </a:r>
            <a:r>
              <a:rPr lang="en-US" altLang="zh-CN" sz="2000" dirty="0"/>
              <a:t>CKPT</a:t>
            </a:r>
            <a:r>
              <a:rPr lang="zh-CN" altLang="en-US" sz="2000" dirty="0"/>
              <a:t> 数据要求存放在节点内存中。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483F05-0444-B246-ACD7-52632BBA5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21" y="2630915"/>
            <a:ext cx="679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大模型 </a:t>
            </a:r>
            <a:r>
              <a:rPr lang="en-US" altLang="zh-CN" dirty="0"/>
              <a:t>CKPT</a:t>
            </a:r>
            <a:r>
              <a:rPr lang="zh-CN" altLang="en-US" dirty="0"/>
              <a:t> 因为集群训练的不稳定性需要频繁保存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集群的保存和加载需要跟分布式并行的策略相结合对 </a:t>
            </a:r>
            <a:r>
              <a:rPr lang="en-US" altLang="zh-CN" dirty="0"/>
              <a:t>CKPT</a:t>
            </a:r>
            <a:r>
              <a:rPr lang="zh-CN" altLang="en-US" dirty="0"/>
              <a:t> 进行切分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 </a:t>
            </a:r>
            <a:r>
              <a:rPr lang="en-US" altLang="zh-CN" dirty="0"/>
              <a:t>CKPT</a:t>
            </a:r>
            <a:r>
              <a:rPr lang="zh-CN" altLang="en-US" dirty="0"/>
              <a:t> 保存的文件内容除了模型权重以外还有很多元数据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针对 </a:t>
            </a:r>
            <a:r>
              <a:rPr lang="en-US" altLang="zh-CN" dirty="0"/>
              <a:t>CKPT</a:t>
            </a:r>
            <a:r>
              <a:rPr lang="zh-CN" altLang="en-US" dirty="0"/>
              <a:t> 保存提出了 </a:t>
            </a:r>
            <a:r>
              <a:rPr lang="en-US" altLang="zh-CN" dirty="0"/>
              <a:t>6</a:t>
            </a:r>
            <a:r>
              <a:rPr lang="zh-CN" altLang="en-US" dirty="0"/>
              <a:t> 个可能得方案，这些方案都在各大厂商进行深度实践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39F220-743A-DB4B-A004-205F40A9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key point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C0422F-2505-6F46-B39A-12E0E95220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latinLnBrk="1" hangingPunct="1">
              <a:lnSpc>
                <a:spcPct val="150000"/>
              </a:lnSpc>
            </a:pPr>
            <a:r>
              <a:rPr lang="en-US" altLang="zh-CN" dirty="0"/>
              <a:t>LLMs</a:t>
            </a:r>
            <a:r>
              <a:rPr lang="zh-CN" altLang="en-US" dirty="0"/>
              <a:t> 中训练数据加载开销远小于整个训练过程开销，该优化收益有限（而且可能影响用户使用习惯和降低易用性），因此很多存储优化方案专门针对</a:t>
            </a:r>
            <a:r>
              <a:rPr lang="en-US" altLang="zh-CN" dirty="0"/>
              <a:t>Checkpoint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2252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AE4DD2-D215-F14C-8E71-C88FC6D9AF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</a:t>
            </a:r>
            <a:r>
              <a:rPr lang="en-US" altLang="zh-CN" dirty="0"/>
              <a:t>CKPT</a:t>
            </a:r>
          </a:p>
          <a:p>
            <a:r>
              <a:rPr lang="zh-CN" altLang="en-US" dirty="0"/>
              <a:t>保存流程</a:t>
            </a:r>
          </a:p>
        </p:txBody>
      </p:sp>
    </p:spTree>
    <p:extLst>
      <p:ext uri="{BB962C8B-B14F-4D97-AF65-F5344CB8AC3E}">
        <p14:creationId xmlns:p14="http://schemas.microsoft.com/office/powerpoint/2010/main" val="2233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25A113F-6FF5-A845-A583-05B0A7D8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频繁保存</a:t>
            </a:r>
            <a:r>
              <a:rPr lang="en-US" altLang="zh-CN" dirty="0"/>
              <a:t>CKPT</a:t>
            </a:r>
            <a:r>
              <a:rPr lang="zh-CN" altLang="en-US" dirty="0"/>
              <a:t>原因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251B8E5-3091-B342-87F9-C2478442D5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大模型在训练过程中，可能会遇到硬件故障、系统问题、网络错误、液冷供给等问题。千卡</a:t>
            </a:r>
            <a:r>
              <a:rPr lang="en-US" altLang="zh-CN" dirty="0"/>
              <a:t>AI</a:t>
            </a:r>
            <a:r>
              <a:rPr lang="zh-CN" altLang="en-US" dirty="0"/>
              <a:t>集群 </a:t>
            </a:r>
            <a:r>
              <a:rPr lang="en-US" altLang="zh-CN" dirty="0"/>
              <a:t>2~3</a:t>
            </a:r>
            <a:r>
              <a:rPr lang="zh-CN" altLang="en-US" dirty="0"/>
              <a:t>天，频繁中断会导致大模型训练难以丝滑持续进行，因此需要通过 </a:t>
            </a:r>
            <a:r>
              <a:rPr lang="en-US" altLang="zh-CN" dirty="0"/>
              <a:t>Checkpoint</a:t>
            </a:r>
            <a:r>
              <a:rPr lang="zh-CN" altLang="en-US" dirty="0"/>
              <a:t>（保存模型权重参数） 来保存和恢复进度。</a:t>
            </a:r>
            <a:endParaRPr lang="en-US" altLang="zh-CN" dirty="0"/>
          </a:p>
          <a:p>
            <a:r>
              <a:rPr lang="zh-CN" altLang="en-US" dirty="0"/>
              <a:t>对于百</a:t>
            </a:r>
            <a:r>
              <a:rPr lang="en-US" altLang="zh-CN" dirty="0"/>
              <a:t>/</a:t>
            </a:r>
            <a:r>
              <a:rPr lang="zh-CN" altLang="en-US" dirty="0"/>
              <a:t>千亿参数 </a:t>
            </a:r>
            <a:r>
              <a:rPr lang="en-US" altLang="zh-CN" dirty="0"/>
              <a:t>LLMs</a:t>
            </a:r>
            <a:r>
              <a:rPr lang="zh-CN" altLang="en-US" dirty="0"/>
              <a:t> 大模型，</a:t>
            </a:r>
            <a:r>
              <a:rPr lang="en-US" altLang="zh-CN" dirty="0"/>
              <a:t>Checkpoint</a:t>
            </a:r>
            <a:r>
              <a:rPr lang="zh-CN" altLang="en-US" dirty="0"/>
              <a:t> 时间开销从分钟级到小时级不等（</a:t>
            </a:r>
            <a:r>
              <a:rPr lang="en-US" altLang="zh-CN" dirty="0"/>
              <a:t>Checkpoint</a:t>
            </a:r>
            <a:r>
              <a:rPr lang="zh-CN" altLang="en-US" dirty="0"/>
              <a:t> 存储 </a:t>
            </a:r>
            <a:r>
              <a:rPr lang="en-US" altLang="zh-CN" dirty="0"/>
              <a:t>read/write</a:t>
            </a:r>
            <a:r>
              <a:rPr lang="zh-CN" altLang="en-US" dirty="0"/>
              <a:t> 耗时与模型大小成正比） 。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 时大模型训练任务需要暂停。</a:t>
            </a:r>
            <a:endParaRPr lang="en-US" altLang="zh-CN" dirty="0"/>
          </a:p>
          <a:p>
            <a:r>
              <a:rPr lang="zh-CN" altLang="en-US" dirty="0"/>
              <a:t>一旦大模型训练过程出现中断，之前迭代的 </a:t>
            </a:r>
            <a:r>
              <a:rPr lang="en-US" altLang="zh-CN" dirty="0"/>
              <a:t>Epoch</a:t>
            </a:r>
            <a:r>
              <a:rPr lang="zh-CN" altLang="en-US" dirty="0"/>
              <a:t> 次数在恢复时需要重新计算，通常会花费数小时的时间。大模型训练过程一般使用 千卡规模 </a:t>
            </a:r>
            <a:r>
              <a:rPr lang="en-US" altLang="zh-CN" dirty="0"/>
              <a:t>AI</a:t>
            </a:r>
            <a:r>
              <a:rPr lang="zh-CN" altLang="en-US" dirty="0"/>
              <a:t> 集群，因此总体损失数千个 </a:t>
            </a:r>
            <a:r>
              <a:rPr lang="en-US" altLang="zh-CN" dirty="0"/>
              <a:t>NPU</a:t>
            </a:r>
            <a:r>
              <a:rPr lang="zh-CN" altLang="en-US" dirty="0"/>
              <a:t> 卡时间。</a:t>
            </a:r>
          </a:p>
        </p:txBody>
      </p:sp>
    </p:spTree>
    <p:extLst>
      <p:ext uri="{BB962C8B-B14F-4D97-AF65-F5344CB8AC3E}">
        <p14:creationId xmlns:p14="http://schemas.microsoft.com/office/powerpoint/2010/main" val="15002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371B220-A958-3948-9A89-DD260128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Disaster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B93584-0D9F-AA4D-AF01-083BD0935E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大模型训练过程频繁保存和加载 </a:t>
            </a:r>
            <a:r>
              <a:rPr lang="en-US" altLang="zh-CN" dirty="0"/>
              <a:t>Checkpoint</a:t>
            </a:r>
            <a:r>
              <a:rPr lang="zh-CN" altLang="en-US" dirty="0"/>
              <a:t>（</a:t>
            </a:r>
            <a:r>
              <a:rPr lang="en-US" altLang="zh-CN" dirty="0"/>
              <a:t>CKPT</a:t>
            </a:r>
            <a:r>
              <a:rPr lang="zh-CN" altLang="en-US" dirty="0"/>
              <a:t>）都是个灾难</a:t>
            </a:r>
            <a:endParaRPr lang="en-US" altLang="zh-CN" dirty="0"/>
          </a:p>
          <a:p>
            <a:r>
              <a:rPr lang="en-US" altLang="zh-CN" dirty="0"/>
              <a:t>Checkpoint</a:t>
            </a:r>
            <a:r>
              <a:rPr lang="zh-CN" altLang="en-US" dirty="0"/>
              <a:t> 配置的频率，决定了 </a:t>
            </a:r>
            <a:r>
              <a:rPr lang="en-US" altLang="zh-CN" dirty="0"/>
              <a:t>AI</a:t>
            </a:r>
            <a:r>
              <a:rPr lang="zh-CN" altLang="en-US" dirty="0"/>
              <a:t> 集群中故障恢复后的重训成本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55DC18-115F-EB4B-AEE6-E83262BE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9963" y="2843851"/>
            <a:ext cx="7295417" cy="2995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27E107-63CF-484E-BE65-FE98F9D04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03" y="2843851"/>
            <a:ext cx="3559947" cy="29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325A2-4925-944A-97EE-C9FE2680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Disaster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75972C-5FEC-2D40-B2BF-84B7CEFDD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大模型因为模型参数量太大，需要切分到不同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有独立的模型权重参数。</a:t>
            </a:r>
            <a:endParaRPr lang="en-US" altLang="zh-CN" dirty="0"/>
          </a:p>
          <a:p>
            <a:pPr lvl="1"/>
            <a:r>
              <a:rPr lang="en-US" altLang="zh-CN" b="1" dirty="0"/>
              <a:t>Save</a:t>
            </a:r>
            <a:r>
              <a:rPr lang="zh-CN" altLang="en-US" b="1" dirty="0"/>
              <a:t>：</a:t>
            </a:r>
            <a:r>
              <a:rPr lang="zh-CN" altLang="en-US" dirty="0"/>
              <a:t>保存一次完整 </a:t>
            </a:r>
            <a:r>
              <a:rPr lang="en-US" altLang="zh-CN" dirty="0"/>
              <a:t>Checkpoint</a:t>
            </a:r>
            <a:r>
              <a:rPr lang="zh-CN" altLang="en-US" dirty="0"/>
              <a:t> 需要聚合所有 </a:t>
            </a:r>
            <a:r>
              <a:rPr lang="en-US" altLang="zh-CN" dirty="0"/>
              <a:t>NPU</a:t>
            </a:r>
            <a:r>
              <a:rPr lang="zh-CN" altLang="en-US" dirty="0"/>
              <a:t> 的权重信息，然后再回传对象存储服务器。</a:t>
            </a:r>
            <a:endParaRPr lang="en-US" altLang="zh-CN" dirty="0"/>
          </a:p>
          <a:p>
            <a:pPr lvl="1"/>
            <a:r>
              <a:rPr lang="en-US" altLang="zh-CN" b="1" dirty="0"/>
              <a:t>Write</a:t>
            </a:r>
            <a:r>
              <a:rPr lang="zh-CN" altLang="en-US" b="1" dirty="0"/>
              <a:t>：</a:t>
            </a:r>
            <a:r>
              <a:rPr lang="zh-CN" altLang="en-US" dirty="0"/>
              <a:t>加载一次 </a:t>
            </a:r>
            <a:r>
              <a:rPr lang="en-US" altLang="zh-CN" dirty="0"/>
              <a:t>Checkpoint</a:t>
            </a:r>
            <a:r>
              <a:rPr lang="zh-CN" altLang="en-US" dirty="0"/>
              <a:t> 需要把聚合后的模型权重按照 </a:t>
            </a:r>
            <a:r>
              <a:rPr lang="en-US" altLang="zh-CN" dirty="0"/>
              <a:t>AI</a:t>
            </a:r>
            <a:r>
              <a:rPr lang="zh-CN" altLang="en-US" dirty="0"/>
              <a:t> 集群分布进行切分，逐个 </a:t>
            </a:r>
            <a:r>
              <a:rPr lang="en-US" altLang="zh-CN" dirty="0"/>
              <a:t>NPU</a:t>
            </a:r>
            <a:r>
              <a:rPr lang="zh-CN" altLang="en-US" dirty="0"/>
              <a:t> 加载。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B7ECB8-B773-3D42-BE76-4A95EAA5E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126" y="3197098"/>
            <a:ext cx="6840510" cy="3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325A2-4925-944A-97EE-C9FE2680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Disaster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75972C-5FEC-2D40-B2BF-84B7CEFDD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大模型因为模型参数量太大，需要切分到不同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有独立的模型权重参数。</a:t>
            </a:r>
            <a:endParaRPr lang="en-US" altLang="zh-CN" dirty="0"/>
          </a:p>
          <a:p>
            <a:pPr lvl="1"/>
            <a:r>
              <a:rPr lang="en-US" altLang="zh-CN" b="1" dirty="0"/>
              <a:t>Save</a:t>
            </a:r>
            <a:r>
              <a:rPr lang="zh-CN" altLang="en-US" b="1" dirty="0"/>
              <a:t>：</a:t>
            </a:r>
            <a:r>
              <a:rPr lang="zh-CN" altLang="en-US" dirty="0"/>
              <a:t>保存一次完整 </a:t>
            </a:r>
            <a:r>
              <a:rPr lang="en-US" altLang="zh-CN" dirty="0"/>
              <a:t>Checkpoint</a:t>
            </a:r>
            <a:r>
              <a:rPr lang="zh-CN" altLang="en-US" dirty="0"/>
              <a:t> 需要聚合所有 </a:t>
            </a:r>
            <a:r>
              <a:rPr lang="en-US" altLang="zh-CN" dirty="0"/>
              <a:t>NPU</a:t>
            </a:r>
            <a:r>
              <a:rPr lang="zh-CN" altLang="en-US" dirty="0"/>
              <a:t> 的权重信息，然后再回传对象存储服务器。</a:t>
            </a:r>
            <a:endParaRPr lang="en-US" altLang="zh-CN" dirty="0"/>
          </a:p>
          <a:p>
            <a:pPr lvl="1"/>
            <a:r>
              <a:rPr lang="en-US" altLang="zh-CN" b="1" dirty="0"/>
              <a:t>Write</a:t>
            </a:r>
            <a:r>
              <a:rPr lang="zh-CN" altLang="en-US" b="1" dirty="0"/>
              <a:t>：</a:t>
            </a:r>
            <a:r>
              <a:rPr lang="zh-CN" altLang="en-US" dirty="0"/>
              <a:t>加载一次 </a:t>
            </a:r>
            <a:r>
              <a:rPr lang="en-US" altLang="zh-CN" dirty="0"/>
              <a:t>Checkpoint</a:t>
            </a:r>
            <a:r>
              <a:rPr lang="zh-CN" altLang="en-US" dirty="0"/>
              <a:t> 需要把聚合后的模型权重按照 </a:t>
            </a:r>
            <a:r>
              <a:rPr lang="en-US" altLang="zh-CN" dirty="0"/>
              <a:t>AI</a:t>
            </a:r>
            <a:r>
              <a:rPr lang="zh-CN" altLang="en-US" dirty="0"/>
              <a:t> 集群分布进行切分，逐个 </a:t>
            </a:r>
            <a:r>
              <a:rPr lang="en-US" altLang="zh-CN" dirty="0"/>
              <a:t>NPU</a:t>
            </a:r>
            <a:r>
              <a:rPr lang="zh-CN" altLang="en-US" dirty="0"/>
              <a:t> 加载。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CE124A-0A1D-C944-8BAE-C634A698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091" y="3197098"/>
            <a:ext cx="6840510" cy="3157982"/>
          </a:xfrm>
          <a:prstGeom prst="rect">
            <a:avLst/>
          </a:prstGeom>
        </p:spPr>
      </p:pic>
      <p:sp>
        <p:nvSpPr>
          <p:cNvPr id="2" name="右大括号 1">
            <a:extLst>
              <a:ext uri="{FF2B5EF4-FFF2-40B4-BE49-F238E27FC236}">
                <a16:creationId xmlns:a16="http://schemas.microsoft.com/office/drawing/2014/main" id="{AEF17295-9C3D-6443-BE23-3CE990E13620}"/>
              </a:ext>
            </a:extLst>
          </p:cNvPr>
          <p:cNvSpPr/>
          <p:nvPr/>
        </p:nvSpPr>
        <p:spPr>
          <a:xfrm>
            <a:off x="8808905" y="3429000"/>
            <a:ext cx="189187" cy="2709041"/>
          </a:xfrm>
          <a:prstGeom prst="rightBrace">
            <a:avLst/>
          </a:prstGeom>
          <a:ln w="28575">
            <a:solidFill>
              <a:srgbClr val="0160D3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D06E1D-0B29-AD4D-BB84-2E4B264F4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396" y="4586670"/>
            <a:ext cx="1219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31291</TotalTime>
  <Words>1536</Words>
  <Application>Microsoft Macintosh PowerPoint</Application>
  <PresentationFormat>自定义</PresentationFormat>
  <Paragraphs>178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Why key point to Checkpoint ?</vt:lpstr>
      <vt:lpstr>PowerPoint 演示文稿</vt:lpstr>
      <vt:lpstr>频繁保存CKPT原因</vt:lpstr>
      <vt:lpstr>Disaster</vt:lpstr>
      <vt:lpstr>Why Disaster ?</vt:lpstr>
      <vt:lpstr>Why Disaster - Save</vt:lpstr>
      <vt:lpstr>Why Disaster - Write</vt:lpstr>
      <vt:lpstr>Save and Write case?</vt:lpstr>
      <vt:lpstr>Save and Write case? 以千亿模型为例</vt:lpstr>
      <vt:lpstr>PowerPoint 演示文稿</vt:lpstr>
      <vt:lpstr>Checkpoint 文件分析</vt:lpstr>
      <vt:lpstr>torch.save() 过程</vt:lpstr>
      <vt:lpstr>torch.load() 过程</vt:lpstr>
      <vt:lpstr>训练时候 Checkpoint 过程</vt:lpstr>
      <vt:lpstr>训练 Checkpoint 优化方案</vt:lpstr>
      <vt:lpstr>将CKPT模型数据存放在数据湖</vt:lpstr>
      <vt:lpstr>save() 过程由同步到异步</vt:lpstr>
      <vt:lpstr>CKPT流式分块存储</vt:lpstr>
      <vt:lpstr>多文件加速聚合</vt:lpstr>
      <vt:lpstr>本地内存缓存，同步写内存</vt:lpstr>
      <vt:lpstr>数据拷贝过程使用零拷贝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10109</cp:revision>
  <cp:lastPrinted>2023-09-08T09:14:01Z</cp:lastPrinted>
  <dcterms:created xsi:type="dcterms:W3CDTF">2020-08-28T08:44:19Z</dcterms:created>
  <dcterms:modified xsi:type="dcterms:W3CDTF">2023-12-02T15:05:47Z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